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61" r:id="rId6"/>
    <p:sldId id="265" r:id="rId7"/>
  </p:sldIdLst>
  <p:sldSz cx="9144000" cy="6858000" type="screen4x3"/>
  <p:notesSz cx="7102475" cy="102330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39" autoAdjust="0"/>
    <p:restoredTop sz="94728" autoAdjust="0"/>
  </p:normalViewPr>
  <p:slideViewPr>
    <p:cSldViewPr>
      <p:cViewPr varScale="1">
        <p:scale>
          <a:sx n="81" d="100"/>
          <a:sy n="81" d="100"/>
        </p:scale>
        <p:origin x="821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F7B6-2F17-4045-BE89-CB97BCC345A6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5561-8765-4D27-8A7D-AEA30C56350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0871650"/>
      </p:ext>
    </p:extLst>
  </p:cSld>
  <p:clrMapOvr>
    <a:masterClrMapping/>
  </p:clrMapOvr>
  <p:transition spd="slow" advTm="15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F7B6-2F17-4045-BE89-CB97BCC345A6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5561-8765-4D27-8A7D-AEA30C56350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8988711"/>
      </p:ext>
    </p:extLst>
  </p:cSld>
  <p:clrMapOvr>
    <a:masterClrMapping/>
  </p:clrMapOvr>
  <p:transition spd="slow" advTm="15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F7B6-2F17-4045-BE89-CB97BCC345A6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5561-8765-4D27-8A7D-AEA30C56350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1193548"/>
      </p:ext>
    </p:extLst>
  </p:cSld>
  <p:clrMapOvr>
    <a:masterClrMapping/>
  </p:clrMapOvr>
  <p:transition spd="slow" advTm="15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F7B6-2F17-4045-BE89-CB97BCC345A6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5561-8765-4D27-8A7D-AEA30C56350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2833354"/>
      </p:ext>
    </p:extLst>
  </p:cSld>
  <p:clrMapOvr>
    <a:masterClrMapping/>
  </p:clrMapOvr>
  <p:transition spd="slow" advTm="15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F7B6-2F17-4045-BE89-CB97BCC345A6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5561-8765-4D27-8A7D-AEA30C56350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9097025"/>
      </p:ext>
    </p:extLst>
  </p:cSld>
  <p:clrMapOvr>
    <a:masterClrMapping/>
  </p:clrMapOvr>
  <p:transition spd="slow" advTm="15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F7B6-2F17-4045-BE89-CB97BCC345A6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5561-8765-4D27-8A7D-AEA30C56350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8974862"/>
      </p:ext>
    </p:extLst>
  </p:cSld>
  <p:clrMapOvr>
    <a:masterClrMapping/>
  </p:clrMapOvr>
  <p:transition spd="slow" advTm="15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F7B6-2F17-4045-BE89-CB97BCC345A6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5561-8765-4D27-8A7D-AEA30C56350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6939882"/>
      </p:ext>
    </p:extLst>
  </p:cSld>
  <p:clrMapOvr>
    <a:masterClrMapping/>
  </p:clrMapOvr>
  <p:transition spd="slow" advTm="15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F7B6-2F17-4045-BE89-CB97BCC345A6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5561-8765-4D27-8A7D-AEA30C56350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1369708"/>
      </p:ext>
    </p:extLst>
  </p:cSld>
  <p:clrMapOvr>
    <a:masterClrMapping/>
  </p:clrMapOvr>
  <p:transition spd="slow" advTm="15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F7B6-2F17-4045-BE89-CB97BCC345A6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5561-8765-4D27-8A7D-AEA30C56350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6235300"/>
      </p:ext>
    </p:extLst>
  </p:cSld>
  <p:clrMapOvr>
    <a:masterClrMapping/>
  </p:clrMapOvr>
  <p:transition spd="slow" advTm="15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F7B6-2F17-4045-BE89-CB97BCC345A6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5561-8765-4D27-8A7D-AEA30C56350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4025405"/>
      </p:ext>
    </p:extLst>
  </p:cSld>
  <p:clrMapOvr>
    <a:masterClrMapping/>
  </p:clrMapOvr>
  <p:transition spd="slow" advTm="15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F7B6-2F17-4045-BE89-CB97BCC345A6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5561-8765-4D27-8A7D-AEA30C56350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9953074"/>
      </p:ext>
    </p:extLst>
  </p:cSld>
  <p:clrMapOvr>
    <a:masterClrMapping/>
  </p:clrMapOvr>
  <p:transition spd="slow" advTm="15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7F7B6-2F17-4045-BE89-CB97BCC345A6}" type="datetimeFigureOut">
              <a:rPr lang="it-IT" smtClean="0"/>
              <a:t>03/10/2020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E5561-8765-4D27-8A7D-AEA30C56350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293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Tm="15000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412776"/>
            <a:ext cx="8352928" cy="3672408"/>
          </a:xfrm>
        </p:spPr>
        <p:txBody>
          <a:bodyPr>
            <a:normAutofit/>
          </a:bodyPr>
          <a:lstStyle/>
          <a:p>
            <a:r>
              <a:rPr lang="en-US" dirty="0"/>
              <a:t>JÄMFÖRELSE AV EXPANSIONSKÄRL</a:t>
            </a:r>
            <a:br>
              <a:rPr lang="en-US" dirty="0"/>
            </a:br>
            <a:r>
              <a:rPr lang="en-US" dirty="0"/>
              <a:t> BLÅSA vs MEMBRAN</a:t>
            </a:r>
            <a:br>
              <a:rPr lang="en-US" dirty="0"/>
            </a:br>
            <a:br>
              <a:rPr lang="en-US" dirty="0"/>
            </a:br>
            <a:r>
              <a:rPr lang="en-US" dirty="0"/>
              <a:t>DET ÄR INSIDAN SOM RÄKNAS!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4498728"/>
      </p:ext>
    </p:extLst>
  </p:cSld>
  <p:clrMapOvr>
    <a:masterClrMapping/>
  </p:clrMapOvr>
  <p:transition spd="slow" advTm="1500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140968"/>
            <a:ext cx="7772400" cy="1584176"/>
          </a:xfrm>
        </p:spPr>
        <p:txBody>
          <a:bodyPr>
            <a:normAutofit/>
          </a:bodyPr>
          <a:lstStyle/>
          <a:p>
            <a:r>
              <a:rPr lang="it-IT" sz="4000" dirty="0"/>
              <a:t>Kärl med blåsa</a:t>
            </a:r>
          </a:p>
        </p:txBody>
      </p:sp>
      <p:pic>
        <p:nvPicPr>
          <p:cNvPr id="3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771991"/>
            <a:ext cx="1440160" cy="2315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122975"/>
      </p:ext>
    </p:extLst>
  </p:cSld>
  <p:clrMapOvr>
    <a:masterClrMapping/>
  </p:clrMapOvr>
  <p:transition spd="slow" advTm="1500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852936"/>
            <a:ext cx="7772400" cy="1800201"/>
          </a:xfrm>
        </p:spPr>
        <p:txBody>
          <a:bodyPr>
            <a:normAutofit/>
          </a:bodyPr>
          <a:lstStyle/>
          <a:p>
            <a:r>
              <a:rPr lang="it-IT" sz="4000" dirty="0"/>
              <a:t>Kärl med membran </a:t>
            </a:r>
          </a:p>
        </p:txBody>
      </p:sp>
      <p:pic>
        <p:nvPicPr>
          <p:cNvPr id="3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67" y="836712"/>
            <a:ext cx="2069801" cy="2044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372782"/>
      </p:ext>
    </p:extLst>
  </p:cSld>
  <p:clrMapOvr>
    <a:masterClrMapping/>
  </p:clrMapOvr>
  <p:transition spd="slow" advTm="1500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71600" y="3130250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u="sng" dirty="0"/>
              <a:t>Kärl med blåsa:</a:t>
            </a:r>
          </a:p>
          <a:p>
            <a:r>
              <a:rPr lang="it-IT" dirty="0"/>
              <a:t>Minimala förluster, vätskan är inte kontakt med kärlets insida av metall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10282" y="3130250"/>
            <a:ext cx="34501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u="sng" dirty="0"/>
              <a:t>Kärl med membran:</a:t>
            </a:r>
          </a:p>
          <a:p>
            <a:r>
              <a:rPr lang="it-IT" dirty="0"/>
              <a:t>Vätskan är i direkt kontakt med kärlets insida av metall, detta orskar värmeförluster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7331" y="1412776"/>
            <a:ext cx="971550" cy="15621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5281" y="1280596"/>
            <a:ext cx="1571625" cy="155257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788880" y="573220"/>
            <a:ext cx="37273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/>
              <a:t>VÄRMEFÖRLUSTER</a:t>
            </a:r>
          </a:p>
        </p:txBody>
      </p:sp>
    </p:spTree>
    <p:extLst>
      <p:ext uri="{BB962C8B-B14F-4D97-AF65-F5344CB8AC3E}">
        <p14:creationId xmlns:p14="http://schemas.microsoft.com/office/powerpoint/2010/main" val="2287164220"/>
      </p:ext>
    </p:extLst>
  </p:cSld>
  <p:clrMapOvr>
    <a:masterClrMapping/>
  </p:clrMapOvr>
  <p:transition spd="slow" advTm="1500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11560" y="2643877"/>
            <a:ext cx="38164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dirty="0"/>
              <a:t>Blåsan håller längre än motsvarande kärl med membran.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Blåsan monteras skonsamt efter lackering.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Blåsan är utbytbar.</a:t>
            </a:r>
          </a:p>
          <a:p>
            <a:pPr marL="342900" indent="-342900">
              <a:buFont typeface="+mj-lt"/>
              <a:buAutoNum type="arabicPeriod"/>
            </a:pPr>
            <a:endParaRPr lang="it-IT" dirty="0"/>
          </a:p>
          <a:p>
            <a:pPr marL="342900" indent="-342900">
              <a:buFont typeface="+mj-lt"/>
              <a:buAutoNum type="arabicPeriod"/>
            </a:pPr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8" name="TextBox 7"/>
          <p:cNvSpPr txBox="1"/>
          <p:nvPr/>
        </p:nvSpPr>
        <p:spPr>
          <a:xfrm>
            <a:off x="4499992" y="2614260"/>
            <a:ext cx="43204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dirty="0"/>
              <a:t>Membranets infästning i kärlet utgör en svag punkt där membranet lättare går sönder.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Membranet kan inte bytas ut när detta går sönder och hela kärlet måste skrotas oavsett storlek.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Membranet monteras innan lackeringsprocessen och går genom  lackeringsugnen och påverkas.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I vissa kärl så är membranet på plats inuti kärlet vid svetsning, detta kan vara negativt för membranets livslängd.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Vätskan i direkt kontakt med kärlets insida, detta ökar risken för korrosion. 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6005" y="858788"/>
            <a:ext cx="971550" cy="15621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95536" y="116632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/>
              <a:t>Livslängd för kärl med blåsa vs kärl med membran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D3B2EA2F-566F-471E-9976-1896C49F56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908720"/>
            <a:ext cx="2049008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2746652"/>
      </p:ext>
    </p:extLst>
  </p:cSld>
  <p:clrMapOvr>
    <a:masterClrMapping/>
  </p:clrMapOvr>
  <p:transition spd="slow" advTm="1500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484784"/>
            <a:ext cx="8496944" cy="5328592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br>
              <a:rPr lang="it-IT" sz="3600" dirty="0"/>
            </a:br>
            <a:r>
              <a:rPr lang="en-US" sz="3600" dirty="0"/>
              <a:t>Det </a:t>
            </a:r>
            <a:r>
              <a:rPr lang="en-US" sz="3600" dirty="0" err="1"/>
              <a:t>är</a:t>
            </a:r>
            <a:r>
              <a:rPr lang="en-US" sz="3600" dirty="0"/>
              <a:t> </a:t>
            </a:r>
            <a:r>
              <a:rPr lang="en-US" sz="3600" dirty="0" err="1"/>
              <a:t>värt</a:t>
            </a:r>
            <a:r>
              <a:rPr lang="en-US" sz="3600" dirty="0"/>
              <a:t> </a:t>
            </a:r>
            <a:r>
              <a:rPr lang="en-US" sz="3600" dirty="0" err="1"/>
              <a:t>att</a:t>
            </a:r>
            <a:r>
              <a:rPr lang="en-US" sz="3600" dirty="0"/>
              <a:t> </a:t>
            </a:r>
            <a:r>
              <a:rPr lang="en-US" sz="3600" dirty="0" err="1"/>
              <a:t>betala</a:t>
            </a:r>
            <a:r>
              <a:rPr lang="en-US" sz="3600" dirty="0"/>
              <a:t> extra </a:t>
            </a:r>
            <a:r>
              <a:rPr lang="en-US" sz="3600" dirty="0" err="1"/>
              <a:t>för</a:t>
            </a:r>
            <a:r>
              <a:rPr lang="en-US" sz="3600" dirty="0"/>
              <a:t> </a:t>
            </a:r>
            <a:r>
              <a:rPr lang="en-US" sz="3600" dirty="0" err="1"/>
              <a:t>högre</a:t>
            </a:r>
            <a:r>
              <a:rPr lang="en-US" sz="3600" dirty="0"/>
              <a:t> </a:t>
            </a:r>
            <a:r>
              <a:rPr lang="en-US" sz="3600" dirty="0" err="1"/>
              <a:t>kvalite</a:t>
            </a:r>
            <a:r>
              <a:rPr lang="en-US" sz="3600" dirty="0"/>
              <a:t> !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 err="1"/>
              <a:t>Minskade</a:t>
            </a:r>
            <a:r>
              <a:rPr lang="en-US" sz="3600" dirty="0"/>
              <a:t> </a:t>
            </a:r>
            <a:r>
              <a:rPr lang="en-US" sz="3600" dirty="0" err="1"/>
              <a:t>värmeförluster</a:t>
            </a:r>
            <a:br>
              <a:rPr lang="en-US" sz="3600" dirty="0"/>
            </a:br>
            <a:r>
              <a:rPr lang="en-US" sz="3600" dirty="0" err="1"/>
              <a:t>Ökad</a:t>
            </a:r>
            <a:r>
              <a:rPr lang="en-US" sz="3600" dirty="0"/>
              <a:t> </a:t>
            </a:r>
            <a:r>
              <a:rPr lang="en-US" sz="3600" dirty="0" err="1"/>
              <a:t>livslängd</a:t>
            </a:r>
            <a:br>
              <a:rPr lang="en-US" sz="3600" dirty="0"/>
            </a:br>
            <a:r>
              <a:rPr lang="en-US" sz="3600" dirty="0" err="1"/>
              <a:t>Ökad</a:t>
            </a:r>
            <a:r>
              <a:rPr lang="en-US" sz="3600" dirty="0"/>
              <a:t> </a:t>
            </a:r>
            <a:r>
              <a:rPr lang="en-US" sz="3600" dirty="0" err="1"/>
              <a:t>verkningsgrad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(</a:t>
            </a:r>
            <a:r>
              <a:rPr lang="en-US" sz="3600" dirty="0" err="1"/>
              <a:t>mer</a:t>
            </a:r>
            <a:r>
              <a:rPr lang="en-US" sz="3600" dirty="0"/>
              <a:t> </a:t>
            </a:r>
            <a:r>
              <a:rPr lang="en-US" sz="3600" dirty="0" err="1"/>
              <a:t>expansionskapacitet</a:t>
            </a:r>
            <a:r>
              <a:rPr lang="en-US" sz="3600" dirty="0"/>
              <a:t> / L </a:t>
            </a:r>
            <a:r>
              <a:rPr lang="en-US" sz="3600" dirty="0" err="1"/>
              <a:t>kärl</a:t>
            </a:r>
            <a:r>
              <a:rPr lang="en-US" sz="3600" dirty="0"/>
              <a:t>)</a:t>
            </a:r>
            <a:br>
              <a:rPr lang="en-US" sz="3600" dirty="0"/>
            </a:br>
            <a:r>
              <a:rPr lang="en-US" sz="3600" dirty="0" err="1"/>
              <a:t>Sparar</a:t>
            </a:r>
            <a:r>
              <a:rPr lang="en-US" sz="3600" dirty="0"/>
              <a:t> </a:t>
            </a:r>
            <a:r>
              <a:rPr lang="en-US" sz="3600" dirty="0" err="1"/>
              <a:t>pengar</a:t>
            </a:r>
            <a:br>
              <a:rPr lang="en-US" sz="3600" dirty="0"/>
            </a:br>
            <a:r>
              <a:rPr lang="en-US" sz="3600" dirty="0" err="1"/>
              <a:t>Bättre</a:t>
            </a:r>
            <a:r>
              <a:rPr lang="en-US" sz="3600" dirty="0"/>
              <a:t> </a:t>
            </a:r>
            <a:r>
              <a:rPr lang="en-US" sz="3600" dirty="0" err="1"/>
              <a:t>för</a:t>
            </a:r>
            <a:r>
              <a:rPr lang="en-US" sz="3600" dirty="0"/>
              <a:t> </a:t>
            </a:r>
            <a:r>
              <a:rPr lang="en-US" sz="3600" dirty="0" err="1"/>
              <a:t>miljön</a:t>
            </a:r>
            <a:br>
              <a:rPr lang="en-US" sz="3600" dirty="0"/>
            </a:br>
            <a:br>
              <a:rPr lang="it-IT" dirty="0"/>
            </a:br>
            <a:br>
              <a:rPr lang="it-IT" dirty="0"/>
            </a:br>
            <a:br>
              <a:rPr lang="it-IT" dirty="0"/>
            </a:br>
            <a:endParaRPr lang="it-IT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0"/>
            <a:ext cx="1571625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639502"/>
      </p:ext>
    </p:extLst>
  </p:cSld>
  <p:clrMapOvr>
    <a:masterClrMapping/>
  </p:clrMapOvr>
  <p:transition spd="slow" advTm="15000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1321</TotalTime>
  <Words>203</Words>
  <Application>Microsoft Office PowerPoint</Application>
  <PresentationFormat>Bildspel på skärmen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JÄMFÖRELSE AV EXPANSIONSKÄRL  BLÅSA vs MEMBRAN  DET ÄR INSIDAN SOM RÄKNAS!</vt:lpstr>
      <vt:lpstr>Kärl med blåsa</vt:lpstr>
      <vt:lpstr>Kärl med membran </vt:lpstr>
      <vt:lpstr>PowerPoint-presentation</vt:lpstr>
      <vt:lpstr>PowerPoint-presentation</vt:lpstr>
      <vt:lpstr>  Det är värt att betala extra för högre kvalite !  Minskade värmeförluster Ökad livslängd Ökad verkningsgrad  (mer expansionskapacitet / L kärl) Sparar pengar Bättre för miljön    </vt:lpstr>
    </vt:vector>
  </TitlesOfParts>
  <Company>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</dc:creator>
  <cp:lastModifiedBy>Stefan Johansson</cp:lastModifiedBy>
  <cp:revision>110</cp:revision>
  <cp:lastPrinted>2020-02-26T13:14:17Z</cp:lastPrinted>
  <dcterms:created xsi:type="dcterms:W3CDTF">2018-04-08T14:24:01Z</dcterms:created>
  <dcterms:modified xsi:type="dcterms:W3CDTF">2020-10-03T01:15:51Z</dcterms:modified>
</cp:coreProperties>
</file>